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9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71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946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0BF82-CC7B-BF41-8142-B3D4E4ECC2C7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13A600-2F0A-A64E-ADF3-F905B2645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48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02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4630400" cy="8229600"/>
            <a:chOff x="0" y="0"/>
            <a:chExt cx="2833290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3290" cy="1593725"/>
            </a:xfrm>
            <a:custGeom>
              <a:avLst/>
              <a:gdLst/>
              <a:ahLst/>
              <a:cxnLst/>
              <a:rect l="l" t="t" r="r" b="b"/>
              <a:pathLst>
                <a:path w="2833290" h="1593725">
                  <a:moveTo>
                    <a:pt x="0" y="0"/>
                  </a:moveTo>
                  <a:lnTo>
                    <a:pt x="2833290" y="0"/>
                  </a:lnTo>
                  <a:lnTo>
                    <a:pt x="283329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4630400" cy="8229600"/>
            <a:chOff x="0" y="0"/>
            <a:chExt cx="481659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37647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2400"/>
                </a:lnSpc>
              </a:pPr>
              <a:endParaRPr sz="144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89762" y="3458082"/>
            <a:ext cx="6800971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39"/>
              </a:lnSpc>
            </a:pPr>
            <a:r>
              <a:rPr lang="en-US" sz="7999">
                <a:solidFill>
                  <a:srgbClr val="FFFFFF"/>
                </a:solidFill>
                <a:latin typeface="Merriweather Bold"/>
              </a:rPr>
              <a:t>TravelAmaze</a:t>
            </a:r>
          </a:p>
        </p:txBody>
      </p:sp>
      <p:sp>
        <p:nvSpPr>
          <p:cNvPr id="8" name="AutoShape 8"/>
          <p:cNvSpPr/>
          <p:nvPr/>
        </p:nvSpPr>
        <p:spPr>
          <a:xfrm flipH="1">
            <a:off x="993434" y="21"/>
            <a:ext cx="15240" cy="5622562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2671049" y="4601077"/>
            <a:ext cx="4506634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5"/>
              </a:lnSpc>
              <a:spcBef>
                <a:spcPct val="0"/>
              </a:spcBef>
            </a:pPr>
            <a:r>
              <a:rPr lang="en-US" sz="3440">
                <a:solidFill>
                  <a:srgbClr val="FFFFFF"/>
                </a:solidFill>
                <a:latin typeface="Apricots"/>
              </a:rPr>
              <a:t>A Bot will be your guide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086029" y="6899109"/>
            <a:ext cx="2721411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42"/>
              </a:lnSpc>
            </a:pPr>
            <a:r>
              <a:rPr lang="en-US" sz="1520" dirty="0">
                <a:solidFill>
                  <a:schemeClr val="bg1"/>
                </a:solidFill>
                <a:latin typeface="Merriweather Bold"/>
              </a:rPr>
              <a:t>Presented By:</a:t>
            </a:r>
          </a:p>
          <a:p>
            <a:pPr algn="ctr">
              <a:lnSpc>
                <a:spcPts val="1642"/>
              </a:lnSpc>
            </a:pPr>
            <a:r>
              <a:rPr lang="en-US" sz="1520" dirty="0">
                <a:solidFill>
                  <a:schemeClr val="bg1"/>
                </a:solidFill>
                <a:latin typeface="Merriweather Bold"/>
              </a:rPr>
              <a:t>Sk. Hafiza(225202)</a:t>
            </a:r>
          </a:p>
          <a:p>
            <a:pPr algn="ctr">
              <a:lnSpc>
                <a:spcPts val="1642"/>
              </a:lnSpc>
              <a:spcBef>
                <a:spcPct val="0"/>
              </a:spcBef>
            </a:pPr>
            <a:r>
              <a:rPr lang="en-US" sz="1520" dirty="0">
                <a:solidFill>
                  <a:schemeClr val="bg1"/>
                </a:solidFill>
                <a:latin typeface="Merriweather Bold"/>
              </a:rPr>
              <a:t>K. Krishna Bhavani(225232)</a:t>
            </a:r>
          </a:p>
        </p:txBody>
      </p:sp>
      <p:sp>
        <p:nvSpPr>
          <p:cNvPr id="11" name="AutoShape 11"/>
          <p:cNvSpPr/>
          <p:nvPr/>
        </p:nvSpPr>
        <p:spPr>
          <a:xfrm>
            <a:off x="-140243" y="815340"/>
            <a:ext cx="6318990" cy="762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4630400" cy="8229600"/>
            <a:chOff x="0" y="0"/>
            <a:chExt cx="2833290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3290" cy="1593725"/>
            </a:xfrm>
            <a:custGeom>
              <a:avLst/>
              <a:gdLst/>
              <a:ahLst/>
              <a:cxnLst/>
              <a:rect l="l" t="t" r="r" b="b"/>
              <a:pathLst>
                <a:path w="2833290" h="1593725">
                  <a:moveTo>
                    <a:pt x="0" y="0"/>
                  </a:moveTo>
                  <a:lnTo>
                    <a:pt x="2833290" y="0"/>
                  </a:lnTo>
                  <a:lnTo>
                    <a:pt x="283329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4630400" cy="8229600"/>
            <a:chOff x="0" y="0"/>
            <a:chExt cx="481659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37647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2400"/>
                </a:lnSpc>
              </a:pPr>
              <a:endParaRPr sz="144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97393" y="5817789"/>
            <a:ext cx="6800971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39"/>
              </a:lnSpc>
            </a:pPr>
            <a:r>
              <a:rPr lang="en-US" sz="7999" dirty="0">
                <a:solidFill>
                  <a:srgbClr val="FFFFFF"/>
                </a:solidFill>
                <a:latin typeface="Merriweather Bold"/>
              </a:rPr>
              <a:t>Thank You</a:t>
            </a:r>
          </a:p>
        </p:txBody>
      </p:sp>
      <p:sp>
        <p:nvSpPr>
          <p:cNvPr id="8" name="AutoShape 8"/>
          <p:cNvSpPr/>
          <p:nvPr/>
        </p:nvSpPr>
        <p:spPr>
          <a:xfrm flipH="1">
            <a:off x="925259" y="2607038"/>
            <a:ext cx="15240" cy="5622562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2671049" y="4601077"/>
            <a:ext cx="4506634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5"/>
              </a:lnSpc>
              <a:spcBef>
                <a:spcPct val="0"/>
              </a:spcBef>
            </a:pPr>
            <a:endParaRPr lang="en-US" sz="3440" dirty="0">
              <a:solidFill>
                <a:srgbClr val="FFFFFF"/>
              </a:solidFill>
              <a:latin typeface="Apricot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086029" y="6899109"/>
            <a:ext cx="2721411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42"/>
              </a:lnSpc>
            </a:pPr>
            <a:endParaRPr lang="en-US" sz="1520" dirty="0">
              <a:solidFill>
                <a:srgbClr val="000000"/>
              </a:solidFill>
              <a:latin typeface="Merriweather Bold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8696" y="7148018"/>
            <a:ext cx="6318990" cy="762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892862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2610" y="462915"/>
            <a:ext cx="4869180" cy="730377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4037" y="1917621"/>
            <a:ext cx="7415927" cy="2129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Introduction to TravelAmaze</a:t>
            </a:r>
            <a:endParaRPr lang="en-US" sz="6707" dirty="0"/>
          </a:p>
        </p:txBody>
      </p:sp>
      <p:sp>
        <p:nvSpPr>
          <p:cNvPr id="7" name="Text 2"/>
          <p:cNvSpPr/>
          <p:nvPr/>
        </p:nvSpPr>
        <p:spPr>
          <a:xfrm>
            <a:off x="864037" y="4417219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TravelAmaze is an innovative tourism chatbot that leverages the power of the Wikimedia API and the Rasa framework to provide users with a seamless and informative travel experience.</a:t>
            </a:r>
            <a:endParaRPr lang="en-US" sz="1944" dirty="0"/>
          </a:p>
        </p:txBody>
      </p:sp>
      <p:sp>
        <p:nvSpPr>
          <p:cNvPr id="8" name="Shape 3"/>
          <p:cNvSpPr/>
          <p:nvPr/>
        </p:nvSpPr>
        <p:spPr>
          <a:xfrm>
            <a:off x="864037" y="5898475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  <p:transition spd="slow">
    <p:wheel spokes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422202"/>
            <a:ext cx="129023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Leveraging Wikimedia API and Rasa Framework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582353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Wikimedia API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864037" y="4214932"/>
            <a:ext cx="3898821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TravelAmaze taps into the vast repository of travel-related information available in the Wikimedia API, ensuring users have access to accurate and up-to-date details.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372695" y="3582353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Rasa Framework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5372695" y="4214932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Rasa framework powers the chatbot's natural language processing capabilities, enabling seamless and intuitive conversations with users.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3582353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Synergy</a:t>
            </a:r>
            <a:endParaRPr lang="en-US" sz="2430" dirty="0"/>
          </a:p>
        </p:txBody>
      </p:sp>
      <p:sp>
        <p:nvSpPr>
          <p:cNvPr id="10" name="Text 7"/>
          <p:cNvSpPr/>
          <p:nvPr/>
        </p:nvSpPr>
        <p:spPr>
          <a:xfrm>
            <a:off x="9881354" y="4214932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 combining these powerful technologies, TravelAmaze delivers a comprehensive and user-friendly travel planning experience.</a:t>
            </a:r>
            <a:endParaRPr lang="en-US" sz="1944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4390" y="2430661"/>
            <a:ext cx="4965502" cy="336827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29020" y="905708"/>
            <a:ext cx="7685961" cy="13018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126"/>
              </a:lnSpc>
              <a:buNone/>
            </a:pPr>
            <a:r>
              <a:rPr lang="en-US" sz="4101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Providing Location-based Information</a:t>
            </a:r>
            <a:endParaRPr lang="en-US" sz="4101" dirty="0"/>
          </a:p>
        </p:txBody>
      </p:sp>
      <p:sp>
        <p:nvSpPr>
          <p:cNvPr id="7" name="Shape 2"/>
          <p:cNvSpPr/>
          <p:nvPr/>
        </p:nvSpPr>
        <p:spPr>
          <a:xfrm>
            <a:off x="729020" y="2754273"/>
            <a:ext cx="468630" cy="468630"/>
          </a:xfrm>
          <a:prstGeom prst="roundRect">
            <a:avLst>
              <a:gd name="adj" fmla="val 2000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891778" y="2832378"/>
            <a:ext cx="143113" cy="3124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60"/>
              </a:lnSpc>
              <a:buNone/>
            </a:pPr>
            <a:r>
              <a:rPr lang="en-US" sz="246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460" dirty="0"/>
          </a:p>
        </p:txBody>
      </p:sp>
      <p:sp>
        <p:nvSpPr>
          <p:cNvPr id="9" name="Text 4"/>
          <p:cNvSpPr/>
          <p:nvPr/>
        </p:nvSpPr>
        <p:spPr>
          <a:xfrm>
            <a:off x="1405890" y="2754273"/>
            <a:ext cx="3759398" cy="325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63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Detailed Destination Profiles</a:t>
            </a:r>
            <a:endParaRPr lang="en-US" sz="2050" dirty="0"/>
          </a:p>
        </p:txBody>
      </p:sp>
      <p:sp>
        <p:nvSpPr>
          <p:cNvPr id="10" name="Text 5"/>
          <p:cNvSpPr/>
          <p:nvPr/>
        </p:nvSpPr>
        <p:spPr>
          <a:xfrm>
            <a:off x="1405890" y="3204567"/>
            <a:ext cx="7009090" cy="1000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64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TravelAmaze provides detailed information about a user's chosen destination, including historical landmarks, cultural attractions, and local cuisine.</a:t>
            </a:r>
            <a:endParaRPr lang="en-US" sz="1640" dirty="0"/>
          </a:p>
        </p:txBody>
      </p:sp>
      <p:sp>
        <p:nvSpPr>
          <p:cNvPr id="11" name="Shape 6"/>
          <p:cNvSpPr/>
          <p:nvPr/>
        </p:nvSpPr>
        <p:spPr>
          <a:xfrm>
            <a:off x="729020" y="4647248"/>
            <a:ext cx="468630" cy="468630"/>
          </a:xfrm>
          <a:prstGeom prst="roundRect">
            <a:avLst>
              <a:gd name="adj" fmla="val 2000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868799" y="4725353"/>
            <a:ext cx="189071" cy="3124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60"/>
              </a:lnSpc>
              <a:buNone/>
            </a:pPr>
            <a:r>
              <a:rPr lang="en-US" sz="246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460" dirty="0"/>
          </a:p>
        </p:txBody>
      </p:sp>
      <p:sp>
        <p:nvSpPr>
          <p:cNvPr id="13" name="Text 8"/>
          <p:cNvSpPr/>
          <p:nvPr/>
        </p:nvSpPr>
        <p:spPr>
          <a:xfrm>
            <a:off x="1405890" y="4647248"/>
            <a:ext cx="4069675" cy="325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63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Customized Recommendations</a:t>
            </a:r>
            <a:endParaRPr lang="en-US" sz="2050" dirty="0"/>
          </a:p>
        </p:txBody>
      </p:sp>
      <p:sp>
        <p:nvSpPr>
          <p:cNvPr id="14" name="Text 9"/>
          <p:cNvSpPr/>
          <p:nvPr/>
        </p:nvSpPr>
        <p:spPr>
          <a:xfrm>
            <a:off x="1405890" y="5097542"/>
            <a:ext cx="7009090" cy="6667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64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chatbot analyzes the user's preferences and interests to suggest personalized itineraries and activities.</a:t>
            </a:r>
            <a:endParaRPr lang="en-US" sz="1640" dirty="0"/>
          </a:p>
        </p:txBody>
      </p:sp>
      <p:sp>
        <p:nvSpPr>
          <p:cNvPr id="15" name="Shape 10"/>
          <p:cNvSpPr/>
          <p:nvPr/>
        </p:nvSpPr>
        <p:spPr>
          <a:xfrm>
            <a:off x="729020" y="6206847"/>
            <a:ext cx="468630" cy="468630"/>
          </a:xfrm>
          <a:prstGeom prst="roundRect">
            <a:avLst>
              <a:gd name="adj" fmla="val 2000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874871" y="6284952"/>
            <a:ext cx="176927" cy="3124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60"/>
              </a:lnSpc>
              <a:buNone/>
            </a:pPr>
            <a:r>
              <a:rPr lang="en-US" sz="246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460" dirty="0"/>
          </a:p>
        </p:txBody>
      </p:sp>
      <p:sp>
        <p:nvSpPr>
          <p:cNvPr id="17" name="Text 12"/>
          <p:cNvSpPr/>
          <p:nvPr/>
        </p:nvSpPr>
        <p:spPr>
          <a:xfrm>
            <a:off x="1405890" y="6206847"/>
            <a:ext cx="2603897" cy="325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63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Real-time Updates</a:t>
            </a:r>
            <a:endParaRPr lang="en-US" sz="2050" dirty="0"/>
          </a:p>
        </p:txBody>
      </p:sp>
      <p:sp>
        <p:nvSpPr>
          <p:cNvPr id="18" name="Text 13"/>
          <p:cNvSpPr/>
          <p:nvPr/>
        </p:nvSpPr>
        <p:spPr>
          <a:xfrm>
            <a:off x="1405890" y="6657142"/>
            <a:ext cx="7009090" cy="6667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64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TravelAmaze keeps users informed about any changes or updates to their travel plans, ensuring a seamless experience.</a:t>
            </a:r>
            <a:endParaRPr lang="en-US" sz="164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9652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6057" y="3618428"/>
            <a:ext cx="11324987" cy="7412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837"/>
              </a:lnSpc>
              <a:buNone/>
            </a:pPr>
            <a:r>
              <a:rPr lang="en-US" sz="467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Nearby Cafes, Restaurants, and Hotels</a:t>
            </a:r>
            <a:endParaRPr lang="en-US" sz="467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057" y="4715470"/>
            <a:ext cx="593050" cy="5930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36057" y="5545693"/>
            <a:ext cx="2965252" cy="3706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19"/>
              </a:lnSpc>
              <a:buNone/>
            </a:pPr>
            <a:r>
              <a:rPr lang="en-US" sz="2335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Cafes</a:t>
            </a:r>
            <a:endParaRPr lang="en-US" sz="2335" dirty="0"/>
          </a:p>
        </p:txBody>
      </p:sp>
      <p:sp>
        <p:nvSpPr>
          <p:cNvPr id="8" name="Text 3"/>
          <p:cNvSpPr/>
          <p:nvPr/>
        </p:nvSpPr>
        <p:spPr>
          <a:xfrm>
            <a:off x="836057" y="6058614"/>
            <a:ext cx="4082177" cy="11383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989"/>
              </a:lnSpc>
              <a:buNone/>
            </a:pPr>
            <a:r>
              <a:rPr lang="en-US" sz="1868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TravelAmaze helps users discover the best local cafes, complete with reviews and recommendations.</a:t>
            </a:r>
            <a:endParaRPr lang="en-US" sz="1868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3993" y="4715470"/>
            <a:ext cx="593050" cy="59305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273993" y="5545693"/>
            <a:ext cx="2965252" cy="3706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19"/>
              </a:lnSpc>
              <a:buNone/>
            </a:pPr>
            <a:r>
              <a:rPr lang="en-US" sz="2335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Restaurants</a:t>
            </a:r>
            <a:endParaRPr lang="en-US" sz="2335" dirty="0"/>
          </a:p>
        </p:txBody>
      </p:sp>
      <p:sp>
        <p:nvSpPr>
          <p:cNvPr id="11" name="Text 5"/>
          <p:cNvSpPr/>
          <p:nvPr/>
        </p:nvSpPr>
        <p:spPr>
          <a:xfrm>
            <a:off x="5273993" y="6058614"/>
            <a:ext cx="4082296" cy="15178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989"/>
              </a:lnSpc>
              <a:buNone/>
            </a:pPr>
            <a:r>
              <a:rPr lang="en-US" sz="1868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chatbot offers insights into the top-rated restaurants in the area, catering to a variety of cuisines and dietary preferences.</a:t>
            </a:r>
            <a:endParaRPr lang="en-US" sz="1868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2047" y="4715470"/>
            <a:ext cx="593050" cy="59305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712047" y="5545693"/>
            <a:ext cx="2965252" cy="3706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19"/>
              </a:lnSpc>
              <a:buNone/>
            </a:pPr>
            <a:r>
              <a:rPr lang="en-US" sz="2335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Hotels</a:t>
            </a:r>
            <a:endParaRPr lang="en-US" sz="2335" dirty="0"/>
          </a:p>
        </p:txBody>
      </p:sp>
      <p:sp>
        <p:nvSpPr>
          <p:cNvPr id="14" name="Text 7"/>
          <p:cNvSpPr/>
          <p:nvPr/>
        </p:nvSpPr>
        <p:spPr>
          <a:xfrm>
            <a:off x="9712047" y="6058614"/>
            <a:ext cx="4082296" cy="15178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989"/>
              </a:lnSpc>
              <a:buNone/>
            </a:pPr>
            <a:r>
              <a:rPr lang="en-US" sz="1868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TravelAmaze provides users with options for comfortable and convenient accommodation, tailored to their budget and needs.</a:t>
            </a:r>
            <a:endParaRPr lang="en-US" sz="1868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5154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18918" y="3230761"/>
            <a:ext cx="8317349" cy="6287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52"/>
              </a:lnSpc>
              <a:buNone/>
            </a:pPr>
            <a:r>
              <a:rPr lang="en-US" sz="3961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Enhancing the Travel Experience</a:t>
            </a:r>
            <a:endParaRPr lang="en-US" sz="3961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8918" y="4161353"/>
            <a:ext cx="3664148" cy="80486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020133" y="5268039"/>
            <a:ext cx="2515433" cy="3144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76"/>
              </a:lnSpc>
              <a:buNone/>
            </a:pPr>
            <a:r>
              <a:rPr lang="en-US" sz="1981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Personalization</a:t>
            </a:r>
            <a:endParaRPr lang="en-US" sz="1981" dirty="0"/>
          </a:p>
        </p:txBody>
      </p:sp>
      <p:sp>
        <p:nvSpPr>
          <p:cNvPr id="8" name="Text 3"/>
          <p:cNvSpPr/>
          <p:nvPr/>
        </p:nvSpPr>
        <p:spPr>
          <a:xfrm>
            <a:off x="2020133" y="5703213"/>
            <a:ext cx="3261717" cy="16097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35"/>
              </a:lnSpc>
              <a:buNone/>
            </a:pPr>
            <a:r>
              <a:rPr lang="en-US" sz="1585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TravelAmaze learns from user preferences to offer customized recommendations, ensuring a truly personalized travel experience.</a:t>
            </a:r>
            <a:endParaRPr lang="en-US" sz="1585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3066" y="4161353"/>
            <a:ext cx="3664148" cy="80486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684282" y="5268039"/>
            <a:ext cx="2683431" cy="3144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76"/>
              </a:lnSpc>
              <a:buNone/>
            </a:pPr>
            <a:r>
              <a:rPr lang="en-US" sz="1981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Seamless Integration</a:t>
            </a:r>
            <a:endParaRPr lang="en-US" sz="1981" dirty="0"/>
          </a:p>
        </p:txBody>
      </p:sp>
      <p:sp>
        <p:nvSpPr>
          <p:cNvPr id="11" name="Text 5"/>
          <p:cNvSpPr/>
          <p:nvPr/>
        </p:nvSpPr>
        <p:spPr>
          <a:xfrm>
            <a:off x="5684282" y="5703213"/>
            <a:ext cx="3261717" cy="16097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35"/>
              </a:lnSpc>
              <a:buNone/>
            </a:pPr>
            <a:r>
              <a:rPr lang="en-US" sz="1585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chatbot seamlessly integrates with other travel-related services, such as booking platforms and transportation providers, for a comprehensive solution.</a:t>
            </a:r>
            <a:endParaRPr lang="en-US" sz="1585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7215" y="4161353"/>
            <a:ext cx="3664268" cy="804863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348430" y="5268039"/>
            <a:ext cx="2516386" cy="3144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76"/>
              </a:lnSpc>
              <a:buNone/>
            </a:pPr>
            <a:r>
              <a:rPr lang="en-US" sz="1981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Offline Accessibility</a:t>
            </a:r>
            <a:endParaRPr lang="en-US" sz="1981" dirty="0"/>
          </a:p>
        </p:txBody>
      </p:sp>
      <p:sp>
        <p:nvSpPr>
          <p:cNvPr id="14" name="Text 7"/>
          <p:cNvSpPr/>
          <p:nvPr/>
        </p:nvSpPr>
        <p:spPr>
          <a:xfrm>
            <a:off x="9348430" y="5703213"/>
            <a:ext cx="3261836" cy="16097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35"/>
              </a:lnSpc>
              <a:buNone/>
            </a:pPr>
            <a:r>
              <a:rPr lang="en-US" sz="1585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TravelAmaze's offline functionality allows users to access essential information and plan their trips even in areas with limited internet connectivity.</a:t>
            </a:r>
            <a:endParaRPr lang="en-US" sz="1585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9979" y="2693194"/>
            <a:ext cx="5054322" cy="284309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04837" y="611148"/>
            <a:ext cx="7934325" cy="1080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User-friendly Conversational Interface</a:t>
            </a:r>
            <a:endParaRPr lang="en-US" sz="3402" dirty="0"/>
          </a:p>
        </p:txBody>
      </p:sp>
      <p:sp>
        <p:nvSpPr>
          <p:cNvPr id="7" name="Shape 2"/>
          <p:cNvSpPr/>
          <p:nvPr/>
        </p:nvSpPr>
        <p:spPr>
          <a:xfrm>
            <a:off x="604837" y="1950482"/>
            <a:ext cx="7934325" cy="1287423"/>
          </a:xfrm>
          <a:prstGeom prst="roundRect">
            <a:avLst>
              <a:gd name="adj" fmla="val 604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785217" y="2130862"/>
            <a:ext cx="3168253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Natural Language Processing</a:t>
            </a:r>
            <a:endParaRPr lang="en-US" sz="1701" dirty="0"/>
          </a:p>
        </p:txBody>
      </p:sp>
      <p:sp>
        <p:nvSpPr>
          <p:cNvPr id="9" name="Text 4"/>
          <p:cNvSpPr/>
          <p:nvPr/>
        </p:nvSpPr>
        <p:spPr>
          <a:xfrm>
            <a:off x="785217" y="2504361"/>
            <a:ext cx="757356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TravelAmaze's advanced natural language processing capabilities enable users to engage in intuitive, human-like conversations.</a:t>
            </a:r>
            <a:endParaRPr lang="en-US" sz="1361" dirty="0"/>
          </a:p>
        </p:txBody>
      </p:sp>
      <p:sp>
        <p:nvSpPr>
          <p:cNvPr id="10" name="Shape 5"/>
          <p:cNvSpPr/>
          <p:nvPr/>
        </p:nvSpPr>
        <p:spPr>
          <a:xfrm>
            <a:off x="604837" y="3410664"/>
            <a:ext cx="7934325" cy="1287423"/>
          </a:xfrm>
          <a:prstGeom prst="roundRect">
            <a:avLst>
              <a:gd name="adj" fmla="val 604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785217" y="3591044"/>
            <a:ext cx="22770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Multilingual Support</a:t>
            </a:r>
            <a:endParaRPr lang="en-US" sz="1701" dirty="0"/>
          </a:p>
        </p:txBody>
      </p:sp>
      <p:sp>
        <p:nvSpPr>
          <p:cNvPr id="12" name="Text 7"/>
          <p:cNvSpPr/>
          <p:nvPr/>
        </p:nvSpPr>
        <p:spPr>
          <a:xfrm>
            <a:off x="785217" y="3964543"/>
            <a:ext cx="757356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chatbot supports multiple languages, catering to a diverse user base and ensuring global accessibility.</a:t>
            </a:r>
            <a:endParaRPr lang="en-US" sz="1361" dirty="0"/>
          </a:p>
        </p:txBody>
      </p:sp>
      <p:sp>
        <p:nvSpPr>
          <p:cNvPr id="13" name="Shape 8"/>
          <p:cNvSpPr/>
          <p:nvPr/>
        </p:nvSpPr>
        <p:spPr>
          <a:xfrm>
            <a:off x="604837" y="4870847"/>
            <a:ext cx="7934325" cy="1287423"/>
          </a:xfrm>
          <a:prstGeom prst="roundRect">
            <a:avLst>
              <a:gd name="adj" fmla="val 604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4" name="Text 9"/>
          <p:cNvSpPr/>
          <p:nvPr/>
        </p:nvSpPr>
        <p:spPr>
          <a:xfrm>
            <a:off x="785217" y="5051227"/>
            <a:ext cx="286000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Contextual Understanding</a:t>
            </a:r>
            <a:endParaRPr lang="en-US" sz="1701" dirty="0"/>
          </a:p>
        </p:txBody>
      </p:sp>
      <p:sp>
        <p:nvSpPr>
          <p:cNvPr id="15" name="Text 10"/>
          <p:cNvSpPr/>
          <p:nvPr/>
        </p:nvSpPr>
        <p:spPr>
          <a:xfrm>
            <a:off x="785217" y="5424726"/>
            <a:ext cx="757356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TravelAmaze demonstrates a deep understanding of the user's context, providing relevant and tailored responses.</a:t>
            </a:r>
            <a:endParaRPr lang="en-US" sz="1361" dirty="0"/>
          </a:p>
        </p:txBody>
      </p:sp>
      <p:sp>
        <p:nvSpPr>
          <p:cNvPr id="16" name="Shape 11"/>
          <p:cNvSpPr/>
          <p:nvPr/>
        </p:nvSpPr>
        <p:spPr>
          <a:xfrm>
            <a:off x="604837" y="6331029"/>
            <a:ext cx="7934325" cy="1287423"/>
          </a:xfrm>
          <a:prstGeom prst="roundRect">
            <a:avLst>
              <a:gd name="adj" fmla="val 604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785217" y="6511409"/>
            <a:ext cx="2294453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Continuous Learning</a:t>
            </a:r>
            <a:endParaRPr lang="en-US" sz="1701" dirty="0"/>
          </a:p>
        </p:txBody>
      </p:sp>
      <p:sp>
        <p:nvSpPr>
          <p:cNvPr id="18" name="Text 13"/>
          <p:cNvSpPr/>
          <p:nvPr/>
        </p:nvSpPr>
        <p:spPr>
          <a:xfrm>
            <a:off x="785217" y="6884908"/>
            <a:ext cx="757356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chatbot continuously learns from user interactions, improving its abilities to provide even better assistance over time.</a:t>
            </a:r>
            <a:endParaRPr lang="en-US" sz="1361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3670" y="1978104"/>
            <a:ext cx="5047059" cy="427327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4720" y="1319093"/>
            <a:ext cx="7914561" cy="10977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322"/>
              </a:lnSpc>
              <a:buNone/>
            </a:pPr>
            <a:r>
              <a:rPr lang="en-US" sz="3458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Scalable and Customizable Chatbot Solution</a:t>
            </a:r>
            <a:endParaRPr lang="en-US" sz="3458" dirty="0"/>
          </a:p>
        </p:txBody>
      </p:sp>
      <p:sp>
        <p:nvSpPr>
          <p:cNvPr id="7" name="Shape 2"/>
          <p:cNvSpPr/>
          <p:nvPr/>
        </p:nvSpPr>
        <p:spPr>
          <a:xfrm>
            <a:off x="860584" y="2680216"/>
            <a:ext cx="35123" cy="4230291"/>
          </a:xfrm>
          <a:prstGeom prst="roundRect">
            <a:avLst>
              <a:gd name="adj" fmla="val 225047"/>
            </a:avLst>
          </a:prstGeom>
          <a:solidFill>
            <a:srgbClr val="E5BEB2"/>
          </a:solidFill>
          <a:ln/>
        </p:spPr>
      </p:sp>
      <p:sp>
        <p:nvSpPr>
          <p:cNvPr id="8" name="Shape 3"/>
          <p:cNvSpPr/>
          <p:nvPr/>
        </p:nvSpPr>
        <p:spPr>
          <a:xfrm>
            <a:off x="1075670" y="3057704"/>
            <a:ext cx="614720" cy="35123"/>
          </a:xfrm>
          <a:prstGeom prst="roundRect">
            <a:avLst>
              <a:gd name="adj" fmla="val 225047"/>
            </a:avLst>
          </a:prstGeom>
          <a:solidFill>
            <a:srgbClr val="E5BEB2"/>
          </a:solidFill>
          <a:ln/>
        </p:spPr>
      </p:sp>
      <p:sp>
        <p:nvSpPr>
          <p:cNvPr id="9" name="Shape 4"/>
          <p:cNvSpPr/>
          <p:nvPr/>
        </p:nvSpPr>
        <p:spPr>
          <a:xfrm>
            <a:off x="680502" y="2877741"/>
            <a:ext cx="395168" cy="395168"/>
          </a:xfrm>
          <a:prstGeom prst="roundRect">
            <a:avLst>
              <a:gd name="adj" fmla="val 2000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817662" y="2943582"/>
            <a:ext cx="120729" cy="2634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75"/>
              </a:lnSpc>
              <a:buNone/>
            </a:pPr>
            <a:r>
              <a:rPr lang="en-US" sz="2075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075" dirty="0"/>
          </a:p>
        </p:txBody>
      </p:sp>
      <p:sp>
        <p:nvSpPr>
          <p:cNvPr id="11" name="Text 6"/>
          <p:cNvSpPr/>
          <p:nvPr/>
        </p:nvSpPr>
        <p:spPr>
          <a:xfrm>
            <a:off x="1844159" y="2855833"/>
            <a:ext cx="2365296" cy="2744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61"/>
              </a:lnSpc>
              <a:buNone/>
            </a:pPr>
            <a:r>
              <a:rPr lang="en-US" sz="1729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Modular Architecture</a:t>
            </a:r>
            <a:endParaRPr lang="en-US" sz="1729" dirty="0"/>
          </a:p>
        </p:txBody>
      </p:sp>
      <p:sp>
        <p:nvSpPr>
          <p:cNvPr id="12" name="Text 7"/>
          <p:cNvSpPr/>
          <p:nvPr/>
        </p:nvSpPr>
        <p:spPr>
          <a:xfrm>
            <a:off x="1844159" y="3235643"/>
            <a:ext cx="6685121" cy="5619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13"/>
              </a:lnSpc>
              <a:buNone/>
            </a:pPr>
            <a:r>
              <a:rPr lang="en-US" sz="1383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TravelAmaze's modular architecture allows for seamless integration with existing systems and easy customization to meet client-specific requirements.</a:t>
            </a:r>
            <a:endParaRPr lang="en-US" sz="1383" dirty="0"/>
          </a:p>
        </p:txBody>
      </p:sp>
      <p:sp>
        <p:nvSpPr>
          <p:cNvPr id="13" name="Shape 8"/>
          <p:cNvSpPr/>
          <p:nvPr/>
        </p:nvSpPr>
        <p:spPr>
          <a:xfrm>
            <a:off x="1075670" y="4526340"/>
            <a:ext cx="614720" cy="35123"/>
          </a:xfrm>
          <a:prstGeom prst="roundRect">
            <a:avLst>
              <a:gd name="adj" fmla="val 225047"/>
            </a:avLst>
          </a:prstGeom>
          <a:solidFill>
            <a:srgbClr val="E5BEB2"/>
          </a:solidFill>
          <a:ln/>
        </p:spPr>
      </p:sp>
      <p:sp>
        <p:nvSpPr>
          <p:cNvPr id="14" name="Shape 9"/>
          <p:cNvSpPr/>
          <p:nvPr/>
        </p:nvSpPr>
        <p:spPr>
          <a:xfrm>
            <a:off x="680502" y="4346377"/>
            <a:ext cx="395168" cy="395168"/>
          </a:xfrm>
          <a:prstGeom prst="roundRect">
            <a:avLst>
              <a:gd name="adj" fmla="val 2000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5" name="Text 10"/>
          <p:cNvSpPr/>
          <p:nvPr/>
        </p:nvSpPr>
        <p:spPr>
          <a:xfrm>
            <a:off x="798374" y="4412218"/>
            <a:ext cx="159425" cy="2634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75"/>
              </a:lnSpc>
              <a:buNone/>
            </a:pPr>
            <a:r>
              <a:rPr lang="en-US" sz="2075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075" dirty="0"/>
          </a:p>
        </p:txBody>
      </p:sp>
      <p:sp>
        <p:nvSpPr>
          <p:cNvPr id="16" name="Text 11"/>
          <p:cNvSpPr/>
          <p:nvPr/>
        </p:nvSpPr>
        <p:spPr>
          <a:xfrm>
            <a:off x="1844159" y="4324469"/>
            <a:ext cx="2523530" cy="2744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61"/>
              </a:lnSpc>
              <a:buNone/>
            </a:pPr>
            <a:r>
              <a:rPr lang="en-US" sz="1729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Scalable Infrastructure</a:t>
            </a:r>
            <a:endParaRPr lang="en-US" sz="1729" dirty="0"/>
          </a:p>
        </p:txBody>
      </p:sp>
      <p:sp>
        <p:nvSpPr>
          <p:cNvPr id="17" name="Text 12"/>
          <p:cNvSpPr/>
          <p:nvPr/>
        </p:nvSpPr>
        <p:spPr>
          <a:xfrm>
            <a:off x="1844159" y="4704278"/>
            <a:ext cx="6685121" cy="5619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13"/>
              </a:lnSpc>
              <a:buNone/>
            </a:pPr>
            <a:r>
              <a:rPr lang="en-US" sz="1383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chatbot's scalable infrastructure ensures that it can handle high user volumes and provide a consistently reliable experience.</a:t>
            </a:r>
            <a:endParaRPr lang="en-US" sz="1383" dirty="0"/>
          </a:p>
        </p:txBody>
      </p:sp>
      <p:sp>
        <p:nvSpPr>
          <p:cNvPr id="18" name="Shape 13"/>
          <p:cNvSpPr/>
          <p:nvPr/>
        </p:nvSpPr>
        <p:spPr>
          <a:xfrm>
            <a:off x="1075670" y="5994975"/>
            <a:ext cx="614720" cy="35123"/>
          </a:xfrm>
          <a:prstGeom prst="roundRect">
            <a:avLst>
              <a:gd name="adj" fmla="val 225047"/>
            </a:avLst>
          </a:prstGeom>
          <a:solidFill>
            <a:srgbClr val="E5BEB2"/>
          </a:solidFill>
          <a:ln/>
        </p:spPr>
      </p:sp>
      <p:sp>
        <p:nvSpPr>
          <p:cNvPr id="19" name="Shape 14"/>
          <p:cNvSpPr/>
          <p:nvPr/>
        </p:nvSpPr>
        <p:spPr>
          <a:xfrm>
            <a:off x="680502" y="5815013"/>
            <a:ext cx="395168" cy="395168"/>
          </a:xfrm>
          <a:prstGeom prst="roundRect">
            <a:avLst>
              <a:gd name="adj" fmla="val 2000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803493" y="5880854"/>
            <a:ext cx="149066" cy="2634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75"/>
              </a:lnSpc>
              <a:buNone/>
            </a:pPr>
            <a:r>
              <a:rPr lang="en-US" sz="2075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075" dirty="0"/>
          </a:p>
        </p:txBody>
      </p:sp>
      <p:sp>
        <p:nvSpPr>
          <p:cNvPr id="21" name="Text 16"/>
          <p:cNvSpPr/>
          <p:nvPr/>
        </p:nvSpPr>
        <p:spPr>
          <a:xfrm>
            <a:off x="1844159" y="5793105"/>
            <a:ext cx="2852499" cy="2744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61"/>
              </a:lnSpc>
              <a:buNone/>
            </a:pPr>
            <a:r>
              <a:rPr lang="en-US" sz="1729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Continuous Improvement</a:t>
            </a:r>
            <a:endParaRPr lang="en-US" sz="1729" dirty="0"/>
          </a:p>
        </p:txBody>
      </p:sp>
      <p:sp>
        <p:nvSpPr>
          <p:cNvPr id="22" name="Text 17"/>
          <p:cNvSpPr/>
          <p:nvPr/>
        </p:nvSpPr>
        <p:spPr>
          <a:xfrm>
            <a:off x="1844159" y="6172914"/>
            <a:ext cx="6685121" cy="5619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13"/>
              </a:lnSpc>
              <a:buNone/>
            </a:pPr>
            <a:r>
              <a:rPr lang="en-US" sz="1383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TravelAmaze undergoes regular updates and enhancements, ensuring it stays at the forefront of the latest technological advancements.</a:t>
            </a:r>
            <a:endParaRPr lang="en-US" sz="1383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90" y="2790587"/>
            <a:ext cx="4965502" cy="264830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15420" y="1072396"/>
            <a:ext cx="7685961" cy="13018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126"/>
              </a:lnSpc>
              <a:buNone/>
            </a:pPr>
            <a:r>
              <a:rPr lang="en-US" sz="4101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Conclusion and Future Enhancements</a:t>
            </a:r>
            <a:endParaRPr lang="en-US" sz="4101" dirty="0"/>
          </a:p>
        </p:txBody>
      </p:sp>
      <p:sp>
        <p:nvSpPr>
          <p:cNvPr id="7" name="Shape 2"/>
          <p:cNvSpPr/>
          <p:nvPr/>
        </p:nvSpPr>
        <p:spPr>
          <a:xfrm>
            <a:off x="6215420" y="2920960"/>
            <a:ext cx="468630" cy="468630"/>
          </a:xfrm>
          <a:prstGeom prst="roundRect">
            <a:avLst>
              <a:gd name="adj" fmla="val 2000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378178" y="2999065"/>
            <a:ext cx="143113" cy="3124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60"/>
              </a:lnSpc>
              <a:buNone/>
            </a:pPr>
            <a:r>
              <a:rPr lang="en-US" sz="246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460" dirty="0"/>
          </a:p>
        </p:txBody>
      </p:sp>
      <p:sp>
        <p:nvSpPr>
          <p:cNvPr id="9" name="Text 4"/>
          <p:cNvSpPr/>
          <p:nvPr/>
        </p:nvSpPr>
        <p:spPr>
          <a:xfrm>
            <a:off x="6892290" y="2920960"/>
            <a:ext cx="2975015" cy="325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63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Empowering Travelers</a:t>
            </a:r>
            <a:endParaRPr lang="en-US" sz="2050" dirty="0"/>
          </a:p>
        </p:txBody>
      </p:sp>
      <p:sp>
        <p:nvSpPr>
          <p:cNvPr id="10" name="Text 5"/>
          <p:cNvSpPr/>
          <p:nvPr/>
        </p:nvSpPr>
        <p:spPr>
          <a:xfrm>
            <a:off x="6892290" y="3371255"/>
            <a:ext cx="7009090" cy="6667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64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TravelAmaze empowers travelers with a comprehensive, user-friendly platform that simplifies the planning and execution of their trips.</a:t>
            </a:r>
            <a:endParaRPr lang="en-US" sz="1640" dirty="0"/>
          </a:p>
        </p:txBody>
      </p:sp>
      <p:sp>
        <p:nvSpPr>
          <p:cNvPr id="11" name="Shape 6"/>
          <p:cNvSpPr/>
          <p:nvPr/>
        </p:nvSpPr>
        <p:spPr>
          <a:xfrm>
            <a:off x="6215420" y="4480560"/>
            <a:ext cx="468630" cy="468630"/>
          </a:xfrm>
          <a:prstGeom prst="roundRect">
            <a:avLst>
              <a:gd name="adj" fmla="val 2000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6355199" y="4558665"/>
            <a:ext cx="189071" cy="3124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60"/>
              </a:lnSpc>
              <a:buNone/>
            </a:pPr>
            <a:r>
              <a:rPr lang="en-US" sz="246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460" dirty="0"/>
          </a:p>
        </p:txBody>
      </p:sp>
      <p:sp>
        <p:nvSpPr>
          <p:cNvPr id="13" name="Text 8"/>
          <p:cNvSpPr/>
          <p:nvPr/>
        </p:nvSpPr>
        <p:spPr>
          <a:xfrm>
            <a:off x="6892290" y="4480560"/>
            <a:ext cx="3037642" cy="325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63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Continuous Innovation</a:t>
            </a:r>
            <a:endParaRPr lang="en-US" sz="2050" dirty="0"/>
          </a:p>
        </p:txBody>
      </p:sp>
      <p:sp>
        <p:nvSpPr>
          <p:cNvPr id="14" name="Text 9"/>
          <p:cNvSpPr/>
          <p:nvPr/>
        </p:nvSpPr>
        <p:spPr>
          <a:xfrm>
            <a:off x="6892290" y="4930854"/>
            <a:ext cx="7009090" cy="6667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64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chatbot's development team is committed to exploring new technologies and features to further enhance the travel experience.</a:t>
            </a:r>
            <a:endParaRPr lang="en-US" sz="1640" dirty="0"/>
          </a:p>
        </p:txBody>
      </p:sp>
      <p:sp>
        <p:nvSpPr>
          <p:cNvPr id="15" name="Shape 10"/>
          <p:cNvSpPr/>
          <p:nvPr/>
        </p:nvSpPr>
        <p:spPr>
          <a:xfrm>
            <a:off x="6215420" y="6040160"/>
            <a:ext cx="468630" cy="468630"/>
          </a:xfrm>
          <a:prstGeom prst="roundRect">
            <a:avLst>
              <a:gd name="adj" fmla="val 2000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6361271" y="6118265"/>
            <a:ext cx="176927" cy="3124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60"/>
              </a:lnSpc>
              <a:buNone/>
            </a:pPr>
            <a:r>
              <a:rPr lang="en-US" sz="246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460" dirty="0"/>
          </a:p>
        </p:txBody>
      </p:sp>
      <p:sp>
        <p:nvSpPr>
          <p:cNvPr id="17" name="Text 12"/>
          <p:cNvSpPr/>
          <p:nvPr/>
        </p:nvSpPr>
        <p:spPr>
          <a:xfrm>
            <a:off x="6892290" y="6040160"/>
            <a:ext cx="2687122" cy="325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63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Expanding Horizons</a:t>
            </a:r>
            <a:endParaRPr lang="en-US" sz="2050" dirty="0"/>
          </a:p>
        </p:txBody>
      </p:sp>
      <p:sp>
        <p:nvSpPr>
          <p:cNvPr id="18" name="Text 13"/>
          <p:cNvSpPr/>
          <p:nvPr/>
        </p:nvSpPr>
        <p:spPr>
          <a:xfrm>
            <a:off x="6892290" y="6490454"/>
            <a:ext cx="7009090" cy="6667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64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 TravelAmaze continues to evolve, it aims to become the go-to travel companion for users worldwide, revolutionizing the tourism industry.</a:t>
            </a:r>
            <a:endParaRPr lang="en-US" sz="1640" dirty="0"/>
          </a:p>
        </p:txBody>
      </p:sp>
    </p:spTree>
  </p:cSld>
  <p:clrMapOvr>
    <a:masterClrMapping/>
  </p:clrMapOvr>
  <p:transition spd="slow">
    <p:comb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562</Words>
  <Application>Microsoft Office PowerPoint</Application>
  <PresentationFormat>Custom</PresentationFormat>
  <Paragraphs>76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Apricots</vt:lpstr>
      <vt:lpstr>Aptos</vt:lpstr>
      <vt:lpstr>Arial</vt:lpstr>
      <vt:lpstr>Merriweather</vt:lpstr>
      <vt:lpstr>Merriweather Bold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Hafiza Shaik</cp:lastModifiedBy>
  <cp:revision>9</cp:revision>
  <dcterms:created xsi:type="dcterms:W3CDTF">2024-07-01T17:35:36Z</dcterms:created>
  <dcterms:modified xsi:type="dcterms:W3CDTF">2024-07-03T04:12:25Z</dcterms:modified>
</cp:coreProperties>
</file>